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grandir" panose="020B0604020202020204" charset="0"/>
      <p:regular r:id="rId11"/>
    </p:embeddedFont>
    <p:embeddedFont>
      <p:font typeface="Agrandir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ndrina Solid Heavy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0" d="100"/>
          <a:sy n="30" d="100"/>
        </p:scale>
        <p:origin x="3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8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0.svg"/><Relationship Id="rId10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0.png"/><Relationship Id="rId5" Type="http://schemas.openxmlformats.org/officeDocument/2006/relationships/image" Target="../media/image20.svg"/><Relationship Id="rId10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2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489" y="451569"/>
            <a:ext cx="6128163" cy="4267430"/>
          </a:xfrm>
          <a:custGeom>
            <a:avLst/>
            <a:gdLst/>
            <a:ahLst/>
            <a:cxnLst/>
            <a:rect l="l" t="t" r="r" b="b"/>
            <a:pathLst>
              <a:path w="6128163" h="4267430">
                <a:moveTo>
                  <a:pt x="0" y="0"/>
                </a:moveTo>
                <a:lnTo>
                  <a:pt x="6128164" y="0"/>
                </a:lnTo>
                <a:lnTo>
                  <a:pt x="6128164" y="4267430"/>
                </a:lnTo>
                <a:lnTo>
                  <a:pt x="0" y="426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65812" y="5775848"/>
            <a:ext cx="3993488" cy="3855532"/>
          </a:xfrm>
          <a:custGeom>
            <a:avLst/>
            <a:gdLst/>
            <a:ahLst/>
            <a:cxnLst/>
            <a:rect l="l" t="t" r="r" b="b"/>
            <a:pathLst>
              <a:path w="3993488" h="3855532">
                <a:moveTo>
                  <a:pt x="0" y="0"/>
                </a:moveTo>
                <a:lnTo>
                  <a:pt x="3993488" y="0"/>
                </a:lnTo>
                <a:lnTo>
                  <a:pt x="3993488" y="3855532"/>
                </a:lnTo>
                <a:lnTo>
                  <a:pt x="0" y="385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89568" y="1651276"/>
            <a:ext cx="4239316" cy="3067723"/>
          </a:xfrm>
          <a:custGeom>
            <a:avLst/>
            <a:gdLst/>
            <a:ahLst/>
            <a:cxnLst/>
            <a:rect l="l" t="t" r="r" b="b"/>
            <a:pathLst>
              <a:path w="4239316" h="3067723">
                <a:moveTo>
                  <a:pt x="0" y="0"/>
                </a:moveTo>
                <a:lnTo>
                  <a:pt x="4239316" y="0"/>
                </a:lnTo>
                <a:lnTo>
                  <a:pt x="4239316" y="3067723"/>
                </a:lnTo>
                <a:lnTo>
                  <a:pt x="0" y="3067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98432" y="2081736"/>
            <a:ext cx="7691137" cy="4314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85"/>
              </a:lnSpc>
            </a:pPr>
            <a:r>
              <a:rPr lang="en-US" sz="9899" dirty="0">
                <a:latin typeface="Londrina Solid Heavy"/>
              </a:rPr>
              <a:t>HEART FAILURE PREDICTION SYSTEM</a:t>
            </a:r>
          </a:p>
        </p:txBody>
      </p:sp>
      <p:sp>
        <p:nvSpPr>
          <p:cNvPr id="6" name="Freeform 6"/>
          <p:cNvSpPr/>
          <p:nvPr/>
        </p:nvSpPr>
        <p:spPr>
          <a:xfrm>
            <a:off x="1720129" y="4718999"/>
            <a:ext cx="3578302" cy="4278405"/>
          </a:xfrm>
          <a:custGeom>
            <a:avLst/>
            <a:gdLst/>
            <a:ahLst/>
            <a:cxnLst/>
            <a:rect l="l" t="t" r="r" b="b"/>
            <a:pathLst>
              <a:path w="3578302" h="4278405">
                <a:moveTo>
                  <a:pt x="0" y="0"/>
                </a:moveTo>
                <a:lnTo>
                  <a:pt x="3578303" y="0"/>
                </a:lnTo>
                <a:lnTo>
                  <a:pt x="3578303" y="4278405"/>
                </a:lnTo>
                <a:lnTo>
                  <a:pt x="0" y="4278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82875" y="7034991"/>
            <a:ext cx="7122250" cy="51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3"/>
              </a:lnSpc>
            </a:pPr>
            <a:endParaRPr lang="en-US" sz="3195" dirty="0">
              <a:solidFill>
                <a:srgbClr val="FFFFFF"/>
              </a:solidFill>
              <a:latin typeface="Agrandir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153864" y="6236348"/>
            <a:ext cx="3302440" cy="3395032"/>
          </a:xfrm>
          <a:custGeom>
            <a:avLst/>
            <a:gdLst/>
            <a:ahLst/>
            <a:cxnLst/>
            <a:rect l="l" t="t" r="r" b="b"/>
            <a:pathLst>
              <a:path w="3302440" h="3395032">
                <a:moveTo>
                  <a:pt x="0" y="0"/>
                </a:moveTo>
                <a:lnTo>
                  <a:pt x="3302440" y="0"/>
                </a:lnTo>
                <a:lnTo>
                  <a:pt x="3302440" y="3395032"/>
                </a:lnTo>
                <a:lnTo>
                  <a:pt x="0" y="3395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-335090"/>
            <a:ext cx="2905787" cy="3520227"/>
          </a:xfrm>
          <a:custGeom>
            <a:avLst/>
            <a:gdLst/>
            <a:ahLst/>
            <a:cxnLst/>
            <a:rect l="l" t="t" r="r" b="b"/>
            <a:pathLst>
              <a:path w="2905787" h="3520227">
                <a:moveTo>
                  <a:pt x="0" y="0"/>
                </a:moveTo>
                <a:lnTo>
                  <a:pt x="2905787" y="0"/>
                </a:lnTo>
                <a:lnTo>
                  <a:pt x="2905787" y="3520227"/>
                </a:lnTo>
                <a:lnTo>
                  <a:pt x="0" y="3520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47116">
            <a:off x="13325002" y="5860356"/>
            <a:ext cx="7868596" cy="5822761"/>
          </a:xfrm>
          <a:custGeom>
            <a:avLst/>
            <a:gdLst/>
            <a:ahLst/>
            <a:cxnLst/>
            <a:rect l="l" t="t" r="r" b="b"/>
            <a:pathLst>
              <a:path w="7868596" h="5822761">
                <a:moveTo>
                  <a:pt x="0" y="0"/>
                </a:moveTo>
                <a:lnTo>
                  <a:pt x="7868596" y="0"/>
                </a:lnTo>
                <a:lnTo>
                  <a:pt x="7868596" y="5822761"/>
                </a:lnTo>
                <a:lnTo>
                  <a:pt x="0" y="582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24657" y="2370130"/>
            <a:ext cx="3829113" cy="3936471"/>
          </a:xfrm>
          <a:custGeom>
            <a:avLst/>
            <a:gdLst/>
            <a:ahLst/>
            <a:cxnLst/>
            <a:rect l="l" t="t" r="r" b="b"/>
            <a:pathLst>
              <a:path w="3829113" h="3936471">
                <a:moveTo>
                  <a:pt x="0" y="0"/>
                </a:moveTo>
                <a:lnTo>
                  <a:pt x="3829113" y="0"/>
                </a:lnTo>
                <a:lnTo>
                  <a:pt x="3829113" y="3936471"/>
                </a:lnTo>
                <a:lnTo>
                  <a:pt x="0" y="393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60014" y="5143500"/>
            <a:ext cx="7193756" cy="2615911"/>
          </a:xfrm>
          <a:custGeom>
            <a:avLst/>
            <a:gdLst/>
            <a:ahLst/>
            <a:cxnLst/>
            <a:rect l="l" t="t" r="r" b="b"/>
            <a:pathLst>
              <a:path w="7193756" h="2615911">
                <a:moveTo>
                  <a:pt x="0" y="0"/>
                </a:moveTo>
                <a:lnTo>
                  <a:pt x="7193756" y="0"/>
                </a:lnTo>
                <a:lnTo>
                  <a:pt x="7193756" y="2615911"/>
                </a:lnTo>
                <a:lnTo>
                  <a:pt x="0" y="2615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028700" y="3257026"/>
            <a:ext cx="9922201" cy="5263880"/>
          </a:xfrm>
          <a:custGeom>
            <a:avLst/>
            <a:gdLst/>
            <a:ahLst/>
            <a:cxnLst/>
            <a:rect l="l" t="t" r="r" b="b"/>
            <a:pathLst>
              <a:path w="9922201" h="5263880">
                <a:moveTo>
                  <a:pt x="0" y="0"/>
                </a:moveTo>
                <a:lnTo>
                  <a:pt x="9922201" y="0"/>
                </a:lnTo>
                <a:lnTo>
                  <a:pt x="9922201" y="5263880"/>
                </a:lnTo>
                <a:lnTo>
                  <a:pt x="0" y="5263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3463" b="-2054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1993" y="3853404"/>
            <a:ext cx="9233515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A2272C"/>
                </a:solidFill>
                <a:latin typeface="Agrandir"/>
              </a:rPr>
              <a:t>Introduction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A2272C"/>
                </a:solidFill>
                <a:latin typeface="Agrandir"/>
              </a:rPr>
              <a:t>Objectives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A2272C"/>
                </a:solidFill>
                <a:latin typeface="Agrandir"/>
              </a:rPr>
              <a:t>Data Set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A2272C"/>
                </a:solidFill>
                <a:latin typeface="Agrandir"/>
              </a:rPr>
              <a:t>Visiualization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A2272C"/>
                </a:solidFill>
                <a:latin typeface="Agrandir"/>
              </a:rPr>
              <a:t>Data PreProcessing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A2272C"/>
                </a:solidFill>
                <a:latin typeface="Agrandir"/>
              </a:rPr>
              <a:t>Model Implementation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A2272C"/>
                </a:solidFill>
                <a:latin typeface="Agrandir"/>
              </a:rPr>
              <a:t>Results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A2272C"/>
                </a:solidFill>
                <a:latin typeface="Agrandir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8542" y="1375339"/>
            <a:ext cx="9246321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 Heavy"/>
              </a:rPr>
              <a:t>OUTLINE :</a:t>
            </a:r>
          </a:p>
        </p:txBody>
      </p:sp>
    </p:spTree>
  </p:cSld>
  <p:clrMapOvr>
    <a:masterClrMapping/>
  </p:clrMapOvr>
  <p:transition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2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20054" y="8409558"/>
            <a:ext cx="2914626" cy="3278209"/>
          </a:xfrm>
          <a:custGeom>
            <a:avLst/>
            <a:gdLst/>
            <a:ahLst/>
            <a:cxnLst/>
            <a:rect l="l" t="t" r="r" b="b"/>
            <a:pathLst>
              <a:path w="2914626" h="3278209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10633" y="2315962"/>
            <a:ext cx="15466734" cy="8205340"/>
          </a:xfrm>
          <a:custGeom>
            <a:avLst/>
            <a:gdLst/>
            <a:ahLst/>
            <a:cxnLst/>
            <a:rect l="l" t="t" r="r" b="b"/>
            <a:pathLst>
              <a:path w="15466734" h="8205340">
                <a:moveTo>
                  <a:pt x="0" y="0"/>
                </a:moveTo>
                <a:lnTo>
                  <a:pt x="15466734" y="0"/>
                </a:lnTo>
                <a:lnTo>
                  <a:pt x="15466734" y="8205341"/>
                </a:lnTo>
                <a:lnTo>
                  <a:pt x="0" y="8205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463" b="-20540"/>
            </a:stretch>
          </a:blipFill>
        </p:spPr>
      </p:sp>
      <p:sp>
        <p:nvSpPr>
          <p:cNvPr id="4" name="Freeform 4"/>
          <p:cNvSpPr/>
          <p:nvPr/>
        </p:nvSpPr>
        <p:spPr>
          <a:xfrm rot="-2018171">
            <a:off x="-695725" y="-266968"/>
            <a:ext cx="5434068" cy="3784087"/>
          </a:xfrm>
          <a:custGeom>
            <a:avLst/>
            <a:gdLst/>
            <a:ahLst/>
            <a:cxnLst/>
            <a:rect l="l" t="t" r="r" b="b"/>
            <a:pathLst>
              <a:path w="5434068" h="3784087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6230058" y="1022056"/>
            <a:ext cx="5827883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52"/>
              </a:lnSpc>
            </a:pPr>
            <a:r>
              <a:rPr lang="en-US" sz="6800" dirty="0">
                <a:latin typeface="Londrina Solid Heavy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32909" y="3101392"/>
            <a:ext cx="7188976" cy="236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dirty="0">
                <a:solidFill>
                  <a:srgbClr val="000000"/>
                </a:solidFill>
                <a:latin typeface="Agrandir Bold"/>
              </a:rPr>
              <a:t>Cardiovascular diseases (CVDs</a:t>
            </a:r>
            <a:r>
              <a:rPr lang="en-US" sz="2799" dirty="0">
                <a:solidFill>
                  <a:srgbClr val="000000"/>
                </a:solidFill>
                <a:latin typeface="Agrandir"/>
              </a:rPr>
              <a:t>) are the number 1 cause of death globally, taking an estimated</a:t>
            </a:r>
            <a:r>
              <a:rPr lang="en-US" sz="2799" dirty="0">
                <a:solidFill>
                  <a:srgbClr val="000000"/>
                </a:solidFill>
                <a:latin typeface="Agrandir Bold"/>
              </a:rPr>
              <a:t> 17.9 million lives each year,</a:t>
            </a:r>
            <a:r>
              <a:rPr lang="en-US" sz="2799" dirty="0">
                <a:solidFill>
                  <a:srgbClr val="000000"/>
                </a:solidFill>
                <a:latin typeface="Agrandir"/>
              </a:rPr>
              <a:t> which accounts for </a:t>
            </a:r>
            <a:r>
              <a:rPr lang="en-US" sz="2799" dirty="0">
                <a:solidFill>
                  <a:srgbClr val="000000"/>
                </a:solidFill>
                <a:latin typeface="Agrandir Bold"/>
              </a:rPr>
              <a:t>31%</a:t>
            </a:r>
            <a:r>
              <a:rPr lang="en-US" sz="2799" dirty="0">
                <a:solidFill>
                  <a:srgbClr val="000000"/>
                </a:solidFill>
                <a:latin typeface="Agrandir"/>
              </a:rPr>
              <a:t> of all deaths worldwide.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2909" y="7946077"/>
            <a:ext cx="7411664" cy="190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"/>
              </a:rPr>
              <a:t>Heart failure is a common event caused by CVDs and this dataset contains </a:t>
            </a:r>
            <a:r>
              <a:rPr lang="en-US" sz="2799">
                <a:solidFill>
                  <a:srgbClr val="000000"/>
                </a:solidFill>
                <a:latin typeface="Agrandir Bold"/>
              </a:rPr>
              <a:t>17 features</a:t>
            </a:r>
            <a:r>
              <a:rPr lang="en-US" sz="2799">
                <a:solidFill>
                  <a:srgbClr val="000000"/>
                </a:solidFill>
                <a:latin typeface="Agrandir"/>
              </a:rPr>
              <a:t> that can be used to predict a possible heart disease</a:t>
            </a:r>
          </a:p>
        </p:txBody>
      </p:sp>
      <p:sp>
        <p:nvSpPr>
          <p:cNvPr id="8" name="Freeform 8"/>
          <p:cNvSpPr/>
          <p:nvPr/>
        </p:nvSpPr>
        <p:spPr>
          <a:xfrm>
            <a:off x="12057942" y="3531154"/>
            <a:ext cx="3788077" cy="4529223"/>
          </a:xfrm>
          <a:custGeom>
            <a:avLst/>
            <a:gdLst/>
            <a:ahLst/>
            <a:cxnLst/>
            <a:rect l="l" t="t" r="r" b="b"/>
            <a:pathLst>
              <a:path w="3788077" h="4529223">
                <a:moveTo>
                  <a:pt x="0" y="0"/>
                </a:moveTo>
                <a:lnTo>
                  <a:pt x="3788077" y="0"/>
                </a:lnTo>
                <a:lnTo>
                  <a:pt x="3788077" y="4529223"/>
                </a:lnTo>
                <a:lnTo>
                  <a:pt x="0" y="4529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321322" y="6875088"/>
            <a:ext cx="478873" cy="375117"/>
            <a:chOff x="0" y="0"/>
            <a:chExt cx="457200" cy="358140"/>
          </a:xfrm>
        </p:grpSpPr>
        <p:sp>
          <p:nvSpPr>
            <p:cNvPr id="10" name="Freeform 10"/>
            <p:cNvSpPr/>
            <p:nvPr/>
          </p:nvSpPr>
          <p:spPr>
            <a:xfrm>
              <a:off x="48260" y="48260"/>
              <a:ext cx="359410" cy="259080"/>
            </a:xfrm>
            <a:custGeom>
              <a:avLst/>
              <a:gdLst/>
              <a:ahLst/>
              <a:cxnLst/>
              <a:rect l="l" t="t" r="r" b="b"/>
              <a:pathLst>
                <a:path w="359410" h="25908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2272273" y="3531154"/>
            <a:ext cx="898644" cy="905264"/>
            <a:chOff x="0" y="0"/>
            <a:chExt cx="1198192" cy="12070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8192" cy="1207019"/>
            </a:xfrm>
            <a:custGeom>
              <a:avLst/>
              <a:gdLst/>
              <a:ahLst/>
              <a:cxnLst/>
              <a:rect l="l" t="t" r="r" b="b"/>
              <a:pathLst>
                <a:path w="1198192" h="1207019">
                  <a:moveTo>
                    <a:pt x="0" y="0"/>
                  </a:moveTo>
                  <a:lnTo>
                    <a:pt x="1198192" y="0"/>
                  </a:lnTo>
                  <a:lnTo>
                    <a:pt x="1198192" y="1207019"/>
                  </a:lnTo>
                  <a:lnTo>
                    <a:pt x="0" y="1207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68" r="-368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3196" y="162819"/>
              <a:ext cx="691801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Londrina Solid Heavy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72273" y="6104822"/>
            <a:ext cx="898644" cy="905264"/>
            <a:chOff x="0" y="0"/>
            <a:chExt cx="1198192" cy="12070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8192" cy="1207019"/>
            </a:xfrm>
            <a:custGeom>
              <a:avLst/>
              <a:gdLst/>
              <a:ahLst/>
              <a:cxnLst/>
              <a:rect l="l" t="t" r="r" b="b"/>
              <a:pathLst>
                <a:path w="1198192" h="1207019">
                  <a:moveTo>
                    <a:pt x="0" y="0"/>
                  </a:moveTo>
                  <a:lnTo>
                    <a:pt x="1198192" y="0"/>
                  </a:lnTo>
                  <a:lnTo>
                    <a:pt x="1198192" y="1207019"/>
                  </a:lnTo>
                  <a:lnTo>
                    <a:pt x="0" y="1207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68" r="-368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260462" y="162819"/>
              <a:ext cx="67726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Londrina Solid Heavy"/>
                </a:rPr>
                <a:t>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432909" y="5752334"/>
            <a:ext cx="7411664" cy="190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Agrandir Bold"/>
              </a:rPr>
              <a:t>Supervised learning</a:t>
            </a:r>
            <a:r>
              <a:rPr lang="en-US" sz="2799">
                <a:solidFill>
                  <a:srgbClr val="000000"/>
                </a:solidFill>
                <a:latin typeface="Agrandir"/>
              </a:rPr>
              <a:t> is a category of machine learning that uses </a:t>
            </a:r>
            <a:r>
              <a:rPr lang="en-US" sz="2799">
                <a:solidFill>
                  <a:srgbClr val="000000"/>
                </a:solidFill>
                <a:latin typeface="Agrandir Bold"/>
              </a:rPr>
              <a:t>labeled datasets</a:t>
            </a:r>
            <a:r>
              <a:rPr lang="en-US" sz="2799">
                <a:solidFill>
                  <a:srgbClr val="000000"/>
                </a:solidFill>
                <a:latin typeface="Agrandir"/>
              </a:rPr>
              <a:t> to train algorithms to predict outcomes and recognize patterns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272273" y="8409558"/>
            <a:ext cx="898644" cy="905264"/>
            <a:chOff x="0" y="0"/>
            <a:chExt cx="1198192" cy="12070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98192" cy="1207019"/>
            </a:xfrm>
            <a:custGeom>
              <a:avLst/>
              <a:gdLst/>
              <a:ahLst/>
              <a:cxnLst/>
              <a:rect l="l" t="t" r="r" b="b"/>
              <a:pathLst>
                <a:path w="1198192" h="1207019">
                  <a:moveTo>
                    <a:pt x="0" y="0"/>
                  </a:moveTo>
                  <a:lnTo>
                    <a:pt x="1198192" y="0"/>
                  </a:lnTo>
                  <a:lnTo>
                    <a:pt x="1198192" y="1207019"/>
                  </a:lnTo>
                  <a:lnTo>
                    <a:pt x="0" y="1207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368" r="-368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260462" y="162819"/>
              <a:ext cx="67726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Londrina Solid Heavy"/>
                </a:rPr>
                <a:t>3</a:t>
              </a:r>
            </a:p>
          </p:txBody>
        </p:sp>
      </p:grpSp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2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18171">
            <a:off x="-695725" y="-266968"/>
            <a:ext cx="5434068" cy="3784087"/>
          </a:xfrm>
          <a:custGeom>
            <a:avLst/>
            <a:gdLst/>
            <a:ahLst/>
            <a:cxnLst/>
            <a:rect l="l" t="t" r="r" b="b"/>
            <a:pathLst>
              <a:path w="5434068" h="3784087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6253" y="8062432"/>
            <a:ext cx="2914626" cy="3278209"/>
          </a:xfrm>
          <a:custGeom>
            <a:avLst/>
            <a:gdLst/>
            <a:ahLst/>
            <a:cxnLst/>
            <a:rect l="l" t="t" r="r" b="b"/>
            <a:pathLst>
              <a:path w="2914626" h="3278209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7009017" y="1090951"/>
            <a:ext cx="13604521" cy="9671578"/>
          </a:xfrm>
          <a:custGeom>
            <a:avLst/>
            <a:gdLst/>
            <a:ahLst/>
            <a:cxnLst/>
            <a:rect l="l" t="t" r="r" b="b"/>
            <a:pathLst>
              <a:path w="13604521" h="9671578">
                <a:moveTo>
                  <a:pt x="0" y="0"/>
                </a:moveTo>
                <a:lnTo>
                  <a:pt x="13604521" y="0"/>
                </a:lnTo>
                <a:lnTo>
                  <a:pt x="13604521" y="9671578"/>
                </a:lnTo>
                <a:lnTo>
                  <a:pt x="0" y="9671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295187">
            <a:off x="10694604" y="4773267"/>
            <a:ext cx="5693246" cy="6578330"/>
          </a:xfrm>
          <a:custGeom>
            <a:avLst/>
            <a:gdLst/>
            <a:ahLst/>
            <a:cxnLst/>
            <a:rect l="l" t="t" r="r" b="b"/>
            <a:pathLst>
              <a:path w="5693246" h="6578330">
                <a:moveTo>
                  <a:pt x="0" y="0"/>
                </a:moveTo>
                <a:lnTo>
                  <a:pt x="5693245" y="0"/>
                </a:lnTo>
                <a:lnTo>
                  <a:pt x="5693245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83576" y="2513595"/>
            <a:ext cx="8115300" cy="5548836"/>
          </a:xfrm>
          <a:custGeom>
            <a:avLst/>
            <a:gdLst/>
            <a:ahLst/>
            <a:cxnLst/>
            <a:rect l="l" t="t" r="r" b="b"/>
            <a:pathLst>
              <a:path w="8115300" h="5548836">
                <a:moveTo>
                  <a:pt x="0" y="0"/>
                </a:moveTo>
                <a:lnTo>
                  <a:pt x="8115300" y="0"/>
                </a:lnTo>
                <a:lnTo>
                  <a:pt x="8115300" y="5548837"/>
                </a:lnTo>
                <a:lnTo>
                  <a:pt x="0" y="5548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56273"/>
            <a:ext cx="6485821" cy="480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grandir"/>
              </a:rPr>
              <a:t>Data visualization</a:t>
            </a:r>
          </a:p>
          <a:p>
            <a:pPr marL="690877" lvl="1" indent="-345439" algn="l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grandir"/>
              </a:rPr>
              <a:t>Data Preprocessing</a:t>
            </a:r>
          </a:p>
          <a:p>
            <a:pPr marL="690877" lvl="1" indent="-345439" algn="l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grandir"/>
              </a:rPr>
              <a:t>Data Analysis</a:t>
            </a:r>
          </a:p>
          <a:p>
            <a:pPr marL="690877" lvl="1" indent="-345439" algn="l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grandir"/>
              </a:rPr>
              <a:t>Label Encoding</a:t>
            </a:r>
          </a:p>
          <a:p>
            <a:pPr marL="690877" lvl="1" indent="-345439" algn="l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grandir"/>
              </a:rPr>
              <a:t>Feature Selection.</a:t>
            </a:r>
          </a:p>
          <a:p>
            <a:pPr marL="690877" lvl="1" indent="-345439" algn="l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grandir"/>
              </a:rPr>
              <a:t>Splitting of the dataset</a:t>
            </a:r>
          </a:p>
          <a:p>
            <a:pPr marL="690877" lvl="1" indent="-345439" algn="l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grandir"/>
              </a:rPr>
              <a:t>machine learning model</a:t>
            </a:r>
          </a:p>
          <a:p>
            <a:pPr marL="690877" lvl="1" indent="-345439" algn="l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Agrandir"/>
              </a:rPr>
              <a:t>prediction results on test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8804"/>
            <a:ext cx="5134945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52"/>
              </a:lnSpc>
            </a:pPr>
            <a:r>
              <a:rPr lang="en-US" sz="6800" dirty="0">
                <a:latin typeface="Londrina Solid Heavy"/>
              </a:rPr>
              <a:t>OBJECTIVES :</a:t>
            </a:r>
          </a:p>
        </p:txBody>
      </p:sp>
    </p:spTree>
  </p:cSld>
  <p:clrMapOvr>
    <a:masterClrMapping/>
  </p:clrMapOvr>
  <p:transition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47116">
            <a:off x="-1861712" y="4574472"/>
            <a:ext cx="7868596" cy="5822761"/>
          </a:xfrm>
          <a:custGeom>
            <a:avLst/>
            <a:gdLst/>
            <a:ahLst/>
            <a:cxnLst/>
            <a:rect l="l" t="t" r="r" b="b"/>
            <a:pathLst>
              <a:path w="7868596" h="5822761">
                <a:moveTo>
                  <a:pt x="0" y="0"/>
                </a:moveTo>
                <a:lnTo>
                  <a:pt x="7868596" y="0"/>
                </a:lnTo>
                <a:lnTo>
                  <a:pt x="7868596" y="5822761"/>
                </a:lnTo>
                <a:lnTo>
                  <a:pt x="0" y="582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67529" y="3549381"/>
            <a:ext cx="3829113" cy="3936471"/>
          </a:xfrm>
          <a:custGeom>
            <a:avLst/>
            <a:gdLst/>
            <a:ahLst/>
            <a:cxnLst/>
            <a:rect l="l" t="t" r="r" b="b"/>
            <a:pathLst>
              <a:path w="3829113" h="3936471">
                <a:moveTo>
                  <a:pt x="0" y="0"/>
                </a:moveTo>
                <a:lnTo>
                  <a:pt x="3829113" y="0"/>
                </a:lnTo>
                <a:lnTo>
                  <a:pt x="3829113" y="3936471"/>
                </a:lnTo>
                <a:lnTo>
                  <a:pt x="0" y="393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2886" y="6642389"/>
            <a:ext cx="7193756" cy="2615911"/>
          </a:xfrm>
          <a:custGeom>
            <a:avLst/>
            <a:gdLst/>
            <a:ahLst/>
            <a:cxnLst/>
            <a:rect l="l" t="t" r="r" b="b"/>
            <a:pathLst>
              <a:path w="7193756" h="2615911">
                <a:moveTo>
                  <a:pt x="0" y="0"/>
                </a:moveTo>
                <a:lnTo>
                  <a:pt x="7193756" y="0"/>
                </a:lnTo>
                <a:lnTo>
                  <a:pt x="7193756" y="2615911"/>
                </a:lnTo>
                <a:lnTo>
                  <a:pt x="0" y="2615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87568" y="432226"/>
            <a:ext cx="8671732" cy="9422547"/>
          </a:xfrm>
          <a:custGeom>
            <a:avLst/>
            <a:gdLst/>
            <a:ahLst/>
            <a:cxnLst/>
            <a:rect l="l" t="t" r="r" b="b"/>
            <a:pathLst>
              <a:path w="8671732" h="9422547">
                <a:moveTo>
                  <a:pt x="0" y="0"/>
                </a:moveTo>
                <a:lnTo>
                  <a:pt x="8671732" y="0"/>
                </a:lnTo>
                <a:lnTo>
                  <a:pt x="8671732" y="9422548"/>
                </a:lnTo>
                <a:lnTo>
                  <a:pt x="0" y="94225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640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0547" y="1317373"/>
            <a:ext cx="9246321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 Heavy"/>
              </a:rPr>
              <a:t>DATASET :</a:t>
            </a:r>
          </a:p>
        </p:txBody>
      </p:sp>
    </p:spTree>
  </p:cSld>
  <p:clrMapOvr>
    <a:masterClrMapping/>
  </p:clrMapOvr>
  <p:transition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2638" y="1808350"/>
            <a:ext cx="16862725" cy="3073212"/>
          </a:xfrm>
          <a:custGeom>
            <a:avLst/>
            <a:gdLst/>
            <a:ahLst/>
            <a:cxnLst/>
            <a:rect l="l" t="t" r="r" b="b"/>
            <a:pathLst>
              <a:path w="16862725" h="3073212">
                <a:moveTo>
                  <a:pt x="0" y="0"/>
                </a:moveTo>
                <a:lnTo>
                  <a:pt x="16862724" y="0"/>
                </a:lnTo>
                <a:lnTo>
                  <a:pt x="16862724" y="3073212"/>
                </a:lnTo>
                <a:lnTo>
                  <a:pt x="0" y="307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04" r="-10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2638" y="6465796"/>
            <a:ext cx="16862725" cy="3351467"/>
          </a:xfrm>
          <a:custGeom>
            <a:avLst/>
            <a:gdLst/>
            <a:ahLst/>
            <a:cxnLst/>
            <a:rect l="l" t="t" r="r" b="b"/>
            <a:pathLst>
              <a:path w="16862725" h="3351467">
                <a:moveTo>
                  <a:pt x="0" y="0"/>
                </a:moveTo>
                <a:lnTo>
                  <a:pt x="16862724" y="0"/>
                </a:lnTo>
                <a:lnTo>
                  <a:pt x="16862724" y="3351466"/>
                </a:lnTo>
                <a:lnTo>
                  <a:pt x="0" y="3351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30058" y="551622"/>
            <a:ext cx="5827883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 Heavy"/>
              </a:rPr>
              <a:t>FIRST 5 ROWS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30058" y="5181600"/>
            <a:ext cx="5827883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 Heavy"/>
              </a:rPr>
              <a:t>LAST 5 ROWS</a:t>
            </a:r>
          </a:p>
        </p:txBody>
      </p:sp>
    </p:spTree>
  </p:cSld>
  <p:clrMapOvr>
    <a:masterClrMapping/>
  </p:clrMapOvr>
  <p:transition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224178"/>
            <a:ext cx="6706697" cy="5034122"/>
          </a:xfrm>
          <a:custGeom>
            <a:avLst/>
            <a:gdLst/>
            <a:ahLst/>
            <a:cxnLst/>
            <a:rect l="l" t="t" r="r" b="b"/>
            <a:pathLst>
              <a:path w="6706697" h="5034122">
                <a:moveTo>
                  <a:pt x="0" y="0"/>
                </a:moveTo>
                <a:lnTo>
                  <a:pt x="6706697" y="0"/>
                </a:lnTo>
                <a:lnTo>
                  <a:pt x="6706697" y="5034122"/>
                </a:lnTo>
                <a:lnTo>
                  <a:pt x="0" y="5034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29290" y="3563284"/>
            <a:ext cx="5867191" cy="5695016"/>
          </a:xfrm>
          <a:custGeom>
            <a:avLst/>
            <a:gdLst/>
            <a:ahLst/>
            <a:cxnLst/>
            <a:rect l="l" t="t" r="r" b="b"/>
            <a:pathLst>
              <a:path w="5867191" h="5695016">
                <a:moveTo>
                  <a:pt x="0" y="0"/>
                </a:moveTo>
                <a:lnTo>
                  <a:pt x="5867191" y="0"/>
                </a:lnTo>
                <a:lnTo>
                  <a:pt x="5867191" y="5695016"/>
                </a:lnTo>
                <a:lnTo>
                  <a:pt x="0" y="569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1488" y="1990275"/>
            <a:ext cx="5961120" cy="80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3"/>
              </a:lnSpc>
            </a:pPr>
            <a:r>
              <a:rPr lang="en-US" sz="5406">
                <a:solidFill>
                  <a:srgbClr val="A2272C"/>
                </a:solidFill>
                <a:latin typeface="Londrina Solid Heavy"/>
              </a:rPr>
              <a:t>CATEGORICAL VALUES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82325" y="1990275"/>
            <a:ext cx="5961120" cy="80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3"/>
              </a:lnSpc>
            </a:pPr>
            <a:r>
              <a:rPr lang="en-US" sz="5406">
                <a:solidFill>
                  <a:srgbClr val="A2272C"/>
                </a:solidFill>
                <a:latin typeface="Londrina Solid Heavy"/>
              </a:rPr>
              <a:t>CONTINOUS VALUES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1578" y="678725"/>
            <a:ext cx="10627873" cy="8929549"/>
          </a:xfrm>
          <a:custGeom>
            <a:avLst/>
            <a:gdLst/>
            <a:ahLst/>
            <a:cxnLst/>
            <a:rect l="l" t="t" r="r" b="b"/>
            <a:pathLst>
              <a:path w="10627873" h="8929549">
                <a:moveTo>
                  <a:pt x="0" y="0"/>
                </a:moveTo>
                <a:lnTo>
                  <a:pt x="10627872" y="0"/>
                </a:lnTo>
                <a:lnTo>
                  <a:pt x="10627872" y="8929550"/>
                </a:lnTo>
                <a:lnTo>
                  <a:pt x="0" y="892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1910" y="1066800"/>
            <a:ext cx="5961120" cy="99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59"/>
              </a:lnSpc>
            </a:pPr>
            <a:r>
              <a:rPr lang="en-US" sz="6806">
                <a:solidFill>
                  <a:srgbClr val="A2272C"/>
                </a:solidFill>
                <a:latin typeface="Londrina Solid Heavy"/>
              </a:rPr>
              <a:t>VISIUALIZATION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473213"/>
            <a:ext cx="7342638" cy="13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6"/>
              </a:lnSpc>
            </a:pPr>
            <a:r>
              <a:rPr lang="en-US" sz="3873">
                <a:solidFill>
                  <a:srgbClr val="000000"/>
                </a:solidFill>
                <a:latin typeface="Agrandir Bold"/>
              </a:rPr>
              <a:t>Visualizing the continuous values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0759" y="4640840"/>
            <a:ext cx="5961120" cy="3877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sz="2897">
                <a:solidFill>
                  <a:srgbClr val="000000"/>
                </a:solidFill>
                <a:latin typeface="Agrandir"/>
              </a:rPr>
              <a:t>Data visualization is the </a:t>
            </a:r>
            <a:r>
              <a:rPr lang="en-US" sz="2897">
                <a:solidFill>
                  <a:srgbClr val="000000"/>
                </a:solidFill>
                <a:latin typeface="Agrandir Bold"/>
              </a:rPr>
              <a:t>graphical representation</a:t>
            </a:r>
            <a:r>
              <a:rPr lang="en-US" sz="2897">
                <a:solidFill>
                  <a:srgbClr val="000000"/>
                </a:solidFill>
                <a:latin typeface="Agrandir"/>
              </a:rPr>
              <a:t> of information and data. By using visual elements like </a:t>
            </a:r>
            <a:r>
              <a:rPr lang="en-US" sz="2897">
                <a:solidFill>
                  <a:srgbClr val="000000"/>
                </a:solidFill>
                <a:latin typeface="Agrandir Bold"/>
              </a:rPr>
              <a:t>charts</a:t>
            </a:r>
            <a:r>
              <a:rPr lang="en-US" sz="2897">
                <a:solidFill>
                  <a:srgbClr val="000000"/>
                </a:solidFill>
                <a:latin typeface="Agrandir"/>
              </a:rPr>
              <a:t>, </a:t>
            </a:r>
            <a:r>
              <a:rPr lang="en-US" sz="2897">
                <a:solidFill>
                  <a:srgbClr val="000000"/>
                </a:solidFill>
                <a:latin typeface="Agrandir Bold"/>
              </a:rPr>
              <a:t>graphs</a:t>
            </a:r>
            <a:r>
              <a:rPr lang="en-US" sz="2897">
                <a:solidFill>
                  <a:srgbClr val="000000"/>
                </a:solidFill>
                <a:latin typeface="Agrandir"/>
              </a:rPr>
              <a:t>, </a:t>
            </a:r>
            <a:r>
              <a:rPr lang="en-US" sz="2897">
                <a:solidFill>
                  <a:srgbClr val="000000"/>
                </a:solidFill>
                <a:latin typeface="Agrandir Bold"/>
              </a:rPr>
              <a:t>and maps</a:t>
            </a:r>
            <a:r>
              <a:rPr lang="en-US" sz="2897">
                <a:solidFill>
                  <a:srgbClr val="000000"/>
                </a:solidFill>
                <a:latin typeface="Agrandir"/>
              </a:rPr>
              <a:t>, data visualization tools provide an accessible way to see and understand trends, outliers, and patterns in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2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18171">
            <a:off x="-695725" y="-266968"/>
            <a:ext cx="5434068" cy="3784087"/>
          </a:xfrm>
          <a:custGeom>
            <a:avLst/>
            <a:gdLst/>
            <a:ahLst/>
            <a:cxnLst/>
            <a:rect l="l" t="t" r="r" b="b"/>
            <a:pathLst>
              <a:path w="5434068" h="3784087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6253" y="8062432"/>
            <a:ext cx="2914626" cy="3278209"/>
          </a:xfrm>
          <a:custGeom>
            <a:avLst/>
            <a:gdLst/>
            <a:ahLst/>
            <a:cxnLst/>
            <a:rect l="l" t="t" r="r" b="b"/>
            <a:pathLst>
              <a:path w="2914626" h="3278209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738966" y="865358"/>
            <a:ext cx="13604521" cy="9671578"/>
          </a:xfrm>
          <a:custGeom>
            <a:avLst/>
            <a:gdLst/>
            <a:ahLst/>
            <a:cxnLst/>
            <a:rect l="l" t="t" r="r" b="b"/>
            <a:pathLst>
              <a:path w="13604521" h="9671578">
                <a:moveTo>
                  <a:pt x="0" y="0"/>
                </a:moveTo>
                <a:lnTo>
                  <a:pt x="13604521" y="0"/>
                </a:lnTo>
                <a:lnTo>
                  <a:pt x="13604521" y="9671577"/>
                </a:lnTo>
                <a:lnTo>
                  <a:pt x="0" y="9671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295187">
            <a:off x="10694604" y="4773267"/>
            <a:ext cx="5693246" cy="6578330"/>
          </a:xfrm>
          <a:custGeom>
            <a:avLst/>
            <a:gdLst/>
            <a:ahLst/>
            <a:cxnLst/>
            <a:rect l="l" t="t" r="r" b="b"/>
            <a:pathLst>
              <a:path w="5693246" h="6578330">
                <a:moveTo>
                  <a:pt x="0" y="0"/>
                </a:moveTo>
                <a:lnTo>
                  <a:pt x="5693245" y="0"/>
                </a:lnTo>
                <a:lnTo>
                  <a:pt x="5693245" y="6578330"/>
                </a:lnTo>
                <a:lnTo>
                  <a:pt x="0" y="6578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9597" y="2434851"/>
            <a:ext cx="7844588" cy="7626555"/>
          </a:xfrm>
          <a:custGeom>
            <a:avLst/>
            <a:gdLst/>
            <a:ahLst/>
            <a:cxnLst/>
            <a:rect l="l" t="t" r="r" b="b"/>
            <a:pathLst>
              <a:path w="7844588" h="7626555">
                <a:moveTo>
                  <a:pt x="0" y="0"/>
                </a:moveTo>
                <a:lnTo>
                  <a:pt x="7844587" y="0"/>
                </a:lnTo>
                <a:lnTo>
                  <a:pt x="7844587" y="7626555"/>
                </a:lnTo>
                <a:lnTo>
                  <a:pt x="0" y="76265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071" r="-345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78763" y="2902431"/>
            <a:ext cx="8724928" cy="7166030"/>
          </a:xfrm>
          <a:custGeom>
            <a:avLst/>
            <a:gdLst/>
            <a:ahLst/>
            <a:cxnLst/>
            <a:rect l="l" t="t" r="r" b="b"/>
            <a:pathLst>
              <a:path w="8724928" h="7166030">
                <a:moveTo>
                  <a:pt x="0" y="0"/>
                </a:moveTo>
                <a:lnTo>
                  <a:pt x="8724927" y="0"/>
                </a:lnTo>
                <a:lnTo>
                  <a:pt x="8724927" y="7166030"/>
                </a:lnTo>
                <a:lnTo>
                  <a:pt x="0" y="71660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0667" y="639470"/>
            <a:ext cx="7242447" cy="202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5"/>
              </a:lnSpc>
            </a:pPr>
            <a:r>
              <a:rPr lang="en-US" sz="4610">
                <a:solidFill>
                  <a:srgbClr val="A2272C"/>
                </a:solidFill>
                <a:latin typeface="Londrina Solid Heavy"/>
              </a:rPr>
              <a:t>VISUALIZING "SEX" ATTRIBUTE VS "HEART FAILED"</a:t>
            </a:r>
          </a:p>
          <a:p>
            <a:pPr marL="0" lvl="0" indent="0" algn="l">
              <a:lnSpc>
                <a:spcPts val="5255"/>
              </a:lnSpc>
            </a:pPr>
            <a:endParaRPr lang="en-US" sz="4610">
              <a:solidFill>
                <a:srgbClr val="A2272C"/>
              </a:solidFill>
              <a:latin typeface="Londrina Solid Heav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64212" y="286789"/>
            <a:ext cx="8690573" cy="261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1"/>
              </a:lnSpc>
            </a:pPr>
            <a:r>
              <a:rPr lang="en-US" sz="4510">
                <a:solidFill>
                  <a:srgbClr val="A2272C"/>
                </a:solidFill>
                <a:latin typeface="Londrina Solid Heavy"/>
              </a:rPr>
              <a:t>VISUALIZING "CHESTPAINTYPE" ATTRIBUTE VS "HEART FAILED" BY COUNTPLOT</a:t>
            </a:r>
          </a:p>
          <a:p>
            <a:pPr marL="0" lvl="0" indent="0" algn="l">
              <a:lnSpc>
                <a:spcPts val="5141"/>
              </a:lnSpc>
            </a:pPr>
            <a:endParaRPr lang="en-US" sz="4510">
              <a:solidFill>
                <a:srgbClr val="A2272C"/>
              </a:solidFill>
              <a:latin typeface="Londrina Solid Heav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206</Words>
  <Application>Microsoft Office PowerPoint</Application>
  <PresentationFormat>Custom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Londrina Solid Heavy</vt:lpstr>
      <vt:lpstr>Arial</vt:lpstr>
      <vt:lpstr>Agrandir</vt:lpstr>
      <vt:lpstr>Agrandir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FAilure prediction system</dc:title>
  <dc:creator>Muaaz Hassan</dc:creator>
  <cp:lastModifiedBy>Muaaz Hassan Ansari</cp:lastModifiedBy>
  <cp:revision>3</cp:revision>
  <dcterms:created xsi:type="dcterms:W3CDTF">2006-08-16T00:00:00Z</dcterms:created>
  <dcterms:modified xsi:type="dcterms:W3CDTF">2024-11-03T17:00:03Z</dcterms:modified>
  <dc:identifier>DAGH2C-JNfI</dc:identifier>
</cp:coreProperties>
</file>